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2" r:id="rId5"/>
    <p:sldId id="263" r:id="rId6"/>
    <p:sldId id="275" r:id="rId7"/>
    <p:sldId id="271" r:id="rId8"/>
    <p:sldId id="274" r:id="rId9"/>
    <p:sldId id="276" r:id="rId10"/>
    <p:sldId id="280" r:id="rId11"/>
    <p:sldId id="277" r:id="rId12"/>
    <p:sldId id="279" r:id="rId13"/>
    <p:sldId id="281" r:id="rId14"/>
    <p:sldId id="282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56"/>
  </p:normalViewPr>
  <p:slideViewPr>
    <p:cSldViewPr snapToGrid="0">
      <p:cViewPr varScale="1">
        <p:scale>
          <a:sx n="140" d="100"/>
          <a:sy n="140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DF884-F6F5-6340-A126-DB2C4539AA7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7F1C-0889-154E-A96C-ED31C9EF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7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F7F1C-0889-154E-A96C-ED31C9EFCC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75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F7F1C-0889-154E-A96C-ED31C9EFC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0D2A-CCE6-C708-4361-134F5381F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608CB-381B-E1B4-28BC-0A915C5B0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9EB92-1806-1EB6-386B-F76D48F7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E67E-09A9-33F4-889C-00BCB731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89CD5-37F1-19DE-3712-14FBCEE6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3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DFAF-0AD5-BAB8-9D2F-59D95421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8D9CA-8963-F8AB-20E7-B2B375E49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54E0C-2BEF-E9B6-08C6-3A5D2D1B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BA128-85EE-8ABA-BAE5-314E99946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6314-E9A9-1193-3D02-BAC59A06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C02CA-49E1-47E2-9743-D8B14FC98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67D28-BA1D-2374-642B-099041C15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422D9-E764-4F60-568B-E408656F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4E256-048A-F607-B372-D2E825D8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FAB2E-12C9-B991-10AC-826E1E55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12AE-9465-50F5-8450-583465B8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30739-F296-048F-8A06-A4689E5A9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0696F-51BD-FBEE-DA54-8D7FB3857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C399-B3E9-BD07-7F44-A1481517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89D40-8D96-DF4B-25A4-BB6C6C03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4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A7CE-2B59-2B6B-F360-4E5D568F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32272-2E69-35F7-8955-76D21A8A8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87665-4F3A-A22B-7328-4A084CAC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085CD-207B-B31D-1C84-74C8ADB1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CF7DA-5909-9E12-C2A8-52EFB830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8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28FD-8F89-84CC-1184-B71C5C1A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E50F-C041-85F1-537B-9F30F42B6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BD1FB-9C28-ECAB-4039-18A48386C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09B95-A98F-A095-03C6-0FF0AC17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8E5F1-2AC4-B061-8213-1501DA56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87BA4-6FD3-4EFE-E74E-D6AC6281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D0F1-FDCC-34DE-3C03-5D03220C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3BD4C-8413-A93F-76AD-18492B39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729E8-A8A6-446F-B305-094517D8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4F349-CCF3-0B44-1731-F972F75AC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4D3DC-0EAE-DAB0-4B1B-B4E427143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E43B6B-938B-6D06-F0D2-5275F857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9C7978-0353-80CB-06AA-7BFF643C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E6EAE4-594D-5883-C6AB-3D0B37FB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72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E464-8A04-249E-2CD4-761D49CE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84487-1823-9B08-C248-70DA7C7C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24170-CF49-DEF7-9164-C418C40E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84230-A38F-383A-212D-AB367F6A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7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E1DD3-431A-355F-17F6-84CAE8EC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F3B0E-7E07-7FE9-DF5E-187DCB17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549F3-4206-F2D3-9E62-DF4169B8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A40A-AB10-D8A9-6AE5-F0B9CEB8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8AC09-6A29-E9DD-CBF6-76D76F96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D5054-45EE-3DAD-4FF3-DF7B8CD54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287DF-8787-CC64-244F-872206CD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E523F-4E0C-99FA-7D45-A09886F1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9427C-0768-B4D5-1C34-2735D81D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182A-E35D-E97C-CFB7-48337456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415604-56AA-D09B-EBA3-8D240FEFC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E16AD-FA2C-A6E7-808D-401F3E3D0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57D69-8A9C-5F11-4591-B29ED9FF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97CFF-C967-18CF-E8A4-17E315F35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C00BB-65D1-3EF0-F7AA-36C23269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0259C-7E12-1D2B-0148-2D6C57C9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08F33-F471-4BB4-A16B-FA29140DC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434E3-29F3-5AB1-5E4F-7F5C1C21D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C5772-4F4F-404D-AF07-80C0B20D6931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C094-2A27-6FA3-14AD-1F40E8D31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773E-6719-A650-4966-6A66E0E68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93656-AB83-C04D-8B62-3207D003B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176701-BAFE-63E0-8168-DE664912C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24414"/>
            <a:ext cx="9144000" cy="1655762"/>
          </a:xfrm>
        </p:spPr>
        <p:txBody>
          <a:bodyPr/>
          <a:lstStyle/>
          <a:p>
            <a:r>
              <a:rPr lang="en-US" dirty="0"/>
              <a:t>Brenden Eum</a:t>
            </a:r>
          </a:p>
          <a:p>
            <a:r>
              <a:rPr lang="en-US" dirty="0"/>
              <a:t>RNL Lab Meeting</a:t>
            </a:r>
          </a:p>
          <a:p>
            <a:r>
              <a:rPr lang="en-US" dirty="0"/>
              <a:t>2024.02.23</a:t>
            </a:r>
          </a:p>
        </p:txBody>
      </p:sp>
      <p:pic>
        <p:nvPicPr>
          <p:cNvPr id="1026" name="Picture 2" descr="Monkey Developer GIF - Monkey Developer Software - Discover &amp; Share GIFs">
            <a:extLst>
              <a:ext uri="{FF2B5EF4-FFF2-40B4-BE49-F238E27FC236}">
                <a16:creationId xmlns:a16="http://schemas.microsoft.com/office/drawing/2014/main" id="{654BE7FD-97AB-E666-0271-E591A5A8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254" y="1396482"/>
            <a:ext cx="4871492" cy="274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80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B0575F8-0916-2AB3-A119-0D0C1C02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8" y="1534414"/>
            <a:ext cx="5346700" cy="3441700"/>
          </a:xfrm>
          <a:prstGeom prst="rect">
            <a:avLst/>
          </a:prstGeom>
        </p:spPr>
      </p:pic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CD7D494E-A4C5-AC1B-30EE-9A2D3F4D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44" y="1534414"/>
            <a:ext cx="5346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0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54F1FED-AB72-DFDC-8B2C-446E4DBE248A}"/>
              </a:ext>
            </a:extLst>
          </p:cNvPr>
          <p:cNvSpPr txBox="1"/>
          <p:nvPr/>
        </p:nvSpPr>
        <p:spPr>
          <a:xfrm>
            <a:off x="347472" y="1933702"/>
            <a:ext cx="213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</a:t>
            </a:r>
          </a:p>
        </p:txBody>
      </p:sp>
      <p:pic>
        <p:nvPicPr>
          <p:cNvPr id="15" name="Picture 14" descr="A table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83A1E18E-8B87-E5C7-094C-37689262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91"/>
          <a:stretch/>
        </p:blipFill>
        <p:spPr>
          <a:xfrm>
            <a:off x="2460974" y="1165293"/>
            <a:ext cx="9088724" cy="40268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6EF288-C0A9-D992-2E08-97D716CF0601}"/>
              </a:ext>
            </a:extLst>
          </p:cNvPr>
          <p:cNvSpPr txBox="1"/>
          <p:nvPr/>
        </p:nvSpPr>
        <p:spPr>
          <a:xfrm>
            <a:off x="347472" y="2301235"/>
            <a:ext cx="213553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Unbounded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A7CF4-D85F-B8DF-6034-FD34867DE856}"/>
              </a:ext>
            </a:extLst>
          </p:cNvPr>
          <p:cNvSpPr txBox="1"/>
          <p:nvPr/>
        </p:nvSpPr>
        <p:spPr>
          <a:xfrm>
            <a:off x="347472" y="2661074"/>
            <a:ext cx="213553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61F21-C346-5BE2-E010-3582355570C0}"/>
              </a:ext>
            </a:extLst>
          </p:cNvPr>
          <p:cNvSpPr txBox="1"/>
          <p:nvPr/>
        </p:nvSpPr>
        <p:spPr>
          <a:xfrm>
            <a:off x="0" y="2991934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Urgency + Add.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46C215-A27D-8FBB-3C57-2B98ACF94396}"/>
              </a:ext>
            </a:extLst>
          </p:cNvPr>
          <p:cNvSpPr txBox="1"/>
          <p:nvPr/>
        </p:nvSpPr>
        <p:spPr>
          <a:xfrm>
            <a:off x="0" y="3353738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Unbounded + Add.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4F01AE-5EFB-D4F7-77B8-6BD43AD68F0F}"/>
              </a:ext>
            </a:extLst>
          </p:cNvPr>
          <p:cNvSpPr txBox="1"/>
          <p:nvPr/>
        </p:nvSpPr>
        <p:spPr>
          <a:xfrm>
            <a:off x="0" y="3702246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Div. Norm.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79D75-BD68-55C5-19CA-3395C794DEA0}"/>
              </a:ext>
            </a:extLst>
          </p:cNvPr>
          <p:cNvSpPr txBox="1"/>
          <p:nvPr/>
        </p:nvSpPr>
        <p:spPr>
          <a:xfrm>
            <a:off x="0" y="4050754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Goal Relevant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5FFA87-9E75-4393-59C6-09BDC425DC98}"/>
              </a:ext>
            </a:extLst>
          </p:cNvPr>
          <p:cNvSpPr txBox="1"/>
          <p:nvPr/>
        </p:nvSpPr>
        <p:spPr>
          <a:xfrm>
            <a:off x="0" y="4422837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Urgency + Goal Relevant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8669B-F617-4E1E-54BC-23A46514D98C}"/>
              </a:ext>
            </a:extLst>
          </p:cNvPr>
          <p:cNvSpPr txBox="1"/>
          <p:nvPr/>
        </p:nvSpPr>
        <p:spPr>
          <a:xfrm>
            <a:off x="0" y="4794920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Range Normalized (RN)</a:t>
            </a:r>
          </a:p>
        </p:txBody>
      </p:sp>
    </p:spTree>
    <p:extLst>
      <p:ext uri="{BB962C8B-B14F-4D97-AF65-F5344CB8AC3E}">
        <p14:creationId xmlns:p14="http://schemas.microsoft.com/office/powerpoint/2010/main" val="190801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5F45198-6367-FEF8-5A16-F9050860A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78"/>
          <a:stretch/>
        </p:blipFill>
        <p:spPr>
          <a:xfrm>
            <a:off x="2482802" y="1155006"/>
            <a:ext cx="8966792" cy="4023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F1FED-AB72-DFDC-8B2C-446E4DBE248A}"/>
              </a:ext>
            </a:extLst>
          </p:cNvPr>
          <p:cNvSpPr txBox="1"/>
          <p:nvPr/>
        </p:nvSpPr>
        <p:spPr>
          <a:xfrm>
            <a:off x="347472" y="1933702"/>
            <a:ext cx="213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6EF288-C0A9-D992-2E08-97D716CF0601}"/>
              </a:ext>
            </a:extLst>
          </p:cNvPr>
          <p:cNvSpPr txBox="1"/>
          <p:nvPr/>
        </p:nvSpPr>
        <p:spPr>
          <a:xfrm>
            <a:off x="347472" y="2301235"/>
            <a:ext cx="213553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Unbounded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A7CF4-D85F-B8DF-6034-FD34867DE856}"/>
              </a:ext>
            </a:extLst>
          </p:cNvPr>
          <p:cNvSpPr txBox="1"/>
          <p:nvPr/>
        </p:nvSpPr>
        <p:spPr>
          <a:xfrm>
            <a:off x="347472" y="2661074"/>
            <a:ext cx="213553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61F21-C346-5BE2-E010-3582355570C0}"/>
              </a:ext>
            </a:extLst>
          </p:cNvPr>
          <p:cNvSpPr txBox="1"/>
          <p:nvPr/>
        </p:nvSpPr>
        <p:spPr>
          <a:xfrm>
            <a:off x="0" y="2991934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Urgency + Add.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46C215-A27D-8FBB-3C57-2B98ACF94396}"/>
              </a:ext>
            </a:extLst>
          </p:cNvPr>
          <p:cNvSpPr txBox="1"/>
          <p:nvPr/>
        </p:nvSpPr>
        <p:spPr>
          <a:xfrm>
            <a:off x="0" y="3353738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Unbounded + Add.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4F01AE-5EFB-D4F7-77B8-6BD43AD68F0F}"/>
              </a:ext>
            </a:extLst>
          </p:cNvPr>
          <p:cNvSpPr txBox="1"/>
          <p:nvPr/>
        </p:nvSpPr>
        <p:spPr>
          <a:xfrm>
            <a:off x="0" y="3702246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Div. Norm.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79D75-BD68-55C5-19CA-3395C794DEA0}"/>
              </a:ext>
            </a:extLst>
          </p:cNvPr>
          <p:cNvSpPr txBox="1"/>
          <p:nvPr/>
        </p:nvSpPr>
        <p:spPr>
          <a:xfrm>
            <a:off x="0" y="4050754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Goal Relevant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5FFA87-9E75-4393-59C6-09BDC425DC98}"/>
              </a:ext>
            </a:extLst>
          </p:cNvPr>
          <p:cNvSpPr txBox="1"/>
          <p:nvPr/>
        </p:nvSpPr>
        <p:spPr>
          <a:xfrm>
            <a:off x="0" y="4422837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Urgency + Goal Relevant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8669B-F617-4E1E-54BC-23A46514D98C}"/>
              </a:ext>
            </a:extLst>
          </p:cNvPr>
          <p:cNvSpPr txBox="1"/>
          <p:nvPr/>
        </p:nvSpPr>
        <p:spPr>
          <a:xfrm>
            <a:off x="0" y="4794920"/>
            <a:ext cx="2483008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Range Normalized (RN)</a:t>
            </a:r>
          </a:p>
        </p:txBody>
      </p:sp>
    </p:spTree>
    <p:extLst>
      <p:ext uri="{BB962C8B-B14F-4D97-AF65-F5344CB8AC3E}">
        <p14:creationId xmlns:p14="http://schemas.microsoft.com/office/powerpoint/2010/main" val="64526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89CCC-894A-B587-EFB0-E8C9DB66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" y="314833"/>
            <a:ext cx="12154855" cy="62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9A191B-F73B-F8CB-68C9-E7AC75EB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" y="429634"/>
            <a:ext cx="11393424" cy="59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2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B4944-39D7-D951-E215-54FE6DB4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1385316"/>
            <a:ext cx="8860536" cy="4430268"/>
          </a:xfrm>
          <a:prstGeom prst="rect">
            <a:avLst/>
          </a:prstGeom>
        </p:spPr>
      </p:pic>
      <p:pic>
        <p:nvPicPr>
          <p:cNvPr id="2050" name="Picture 2" descr="Lord farquad saying “ooh,it's hideous” : r/MemeTemplatesOfficial">
            <a:extLst>
              <a:ext uri="{FF2B5EF4-FFF2-40B4-BE49-F238E27FC236}">
                <a16:creationId xmlns:a16="http://schemas.microsoft.com/office/drawing/2014/main" id="{644CC850-A4EE-1A35-9A86-DFE7A967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048" y="153670"/>
            <a:ext cx="2423160" cy="153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3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A9097F-0A7E-F106-D9AC-7656BA84E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43" y="1510531"/>
            <a:ext cx="11705913" cy="3836938"/>
          </a:xfrm>
        </p:spPr>
      </p:pic>
    </p:spTree>
    <p:extLst>
      <p:ext uri="{BB962C8B-B14F-4D97-AF65-F5344CB8AC3E}">
        <p14:creationId xmlns:p14="http://schemas.microsoft.com/office/powerpoint/2010/main" val="303935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1A33D-0207-D216-0AFB-F9A87F3F9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816"/>
          <a:stretch/>
        </p:blipFill>
        <p:spPr>
          <a:xfrm>
            <a:off x="1184380" y="274322"/>
            <a:ext cx="4133280" cy="27432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2888687-52D1-F54B-E379-69F52456C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08" b="33408"/>
          <a:stretch/>
        </p:blipFill>
        <p:spPr>
          <a:xfrm>
            <a:off x="1184380" y="3584450"/>
            <a:ext cx="413328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5B35A-A0D4-C18C-A58D-EAC8816E5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800"/>
          <a:stretch/>
        </p:blipFill>
        <p:spPr>
          <a:xfrm>
            <a:off x="6874340" y="274322"/>
            <a:ext cx="4131326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A4B93-259A-7A8D-13CA-C79549523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400" b="33400"/>
          <a:stretch/>
        </p:blipFill>
        <p:spPr>
          <a:xfrm>
            <a:off x="6874340" y="3584450"/>
            <a:ext cx="41313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D41DD-DC92-8A7F-BDA0-D3FC9599B687}"/>
              </a:ext>
            </a:extLst>
          </p:cNvPr>
          <p:cNvSpPr/>
          <p:nvPr/>
        </p:nvSpPr>
        <p:spPr>
          <a:xfrm>
            <a:off x="822960" y="1179576"/>
            <a:ext cx="11369040" cy="4599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A16ACE-303C-29C0-7651-8CCCACA9519B}"/>
              </a:ext>
            </a:extLst>
          </p:cNvPr>
          <p:cNvSpPr/>
          <p:nvPr/>
        </p:nvSpPr>
        <p:spPr>
          <a:xfrm>
            <a:off x="905256" y="1273302"/>
            <a:ext cx="4411980" cy="4411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7D10F-42C3-1E0F-7EE6-BED4E8E8B317}"/>
              </a:ext>
            </a:extLst>
          </p:cNvPr>
          <p:cNvSpPr/>
          <p:nvPr/>
        </p:nvSpPr>
        <p:spPr>
          <a:xfrm>
            <a:off x="5399532" y="1273302"/>
            <a:ext cx="4411980" cy="4411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70164-2305-2A3E-26EC-42F4019F6D24}"/>
              </a:ext>
            </a:extLst>
          </p:cNvPr>
          <p:cNvSpPr/>
          <p:nvPr/>
        </p:nvSpPr>
        <p:spPr>
          <a:xfrm>
            <a:off x="9893808" y="1266444"/>
            <a:ext cx="2298192" cy="4411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35D1-2D41-0C9D-24AB-08D85925DACB}"/>
              </a:ext>
            </a:extLst>
          </p:cNvPr>
          <p:cNvSpPr/>
          <p:nvPr/>
        </p:nvSpPr>
        <p:spPr>
          <a:xfrm>
            <a:off x="962406" y="1754505"/>
            <a:ext cx="4297680" cy="1892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5D85A4-EA21-6418-E9E5-A534EEBA5836}"/>
              </a:ext>
            </a:extLst>
          </p:cNvPr>
          <p:cNvSpPr/>
          <p:nvPr/>
        </p:nvSpPr>
        <p:spPr>
          <a:xfrm>
            <a:off x="962406" y="3741039"/>
            <a:ext cx="4297680" cy="1892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B0FC7-78B4-FC84-5803-4EDDF18A13E0}"/>
              </a:ext>
            </a:extLst>
          </p:cNvPr>
          <p:cNvSpPr txBox="1"/>
          <p:nvPr/>
        </p:nvSpPr>
        <p:spPr>
          <a:xfrm>
            <a:off x="2586904" y="1329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21101-ABD6-69FB-E51A-6957FAAE6928}"/>
              </a:ext>
            </a:extLst>
          </p:cNvPr>
          <p:cNvSpPr txBox="1"/>
          <p:nvPr/>
        </p:nvSpPr>
        <p:spPr>
          <a:xfrm>
            <a:off x="7163476" y="1329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FB1AB1-3395-6778-C7BA-DF44A3BCB1AE}"/>
              </a:ext>
            </a:extLst>
          </p:cNvPr>
          <p:cNvSpPr/>
          <p:nvPr/>
        </p:nvSpPr>
        <p:spPr>
          <a:xfrm>
            <a:off x="5456682" y="1752255"/>
            <a:ext cx="4297680" cy="1892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44C38-AD00-8FC7-A337-8A1501269838}"/>
              </a:ext>
            </a:extLst>
          </p:cNvPr>
          <p:cNvSpPr/>
          <p:nvPr/>
        </p:nvSpPr>
        <p:spPr>
          <a:xfrm>
            <a:off x="5456682" y="3738789"/>
            <a:ext cx="4297680" cy="1892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EDC16A-BAC8-920E-E45A-3A57D8795272}"/>
              </a:ext>
            </a:extLst>
          </p:cNvPr>
          <p:cNvSpPr/>
          <p:nvPr/>
        </p:nvSpPr>
        <p:spPr>
          <a:xfrm>
            <a:off x="9957816" y="1752255"/>
            <a:ext cx="2234184" cy="1892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30C39D-1F54-F0A6-2137-23571A5B92E7}"/>
              </a:ext>
            </a:extLst>
          </p:cNvPr>
          <p:cNvSpPr/>
          <p:nvPr/>
        </p:nvSpPr>
        <p:spPr>
          <a:xfrm>
            <a:off x="9957816" y="3738789"/>
            <a:ext cx="2234184" cy="1892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2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D41DD-DC92-8A7F-BDA0-D3FC9599B687}"/>
              </a:ext>
            </a:extLst>
          </p:cNvPr>
          <p:cNvSpPr/>
          <p:nvPr/>
        </p:nvSpPr>
        <p:spPr>
          <a:xfrm>
            <a:off x="822960" y="1179576"/>
            <a:ext cx="11369040" cy="4599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A16ACE-303C-29C0-7651-8CCCACA9519B}"/>
              </a:ext>
            </a:extLst>
          </p:cNvPr>
          <p:cNvSpPr/>
          <p:nvPr/>
        </p:nvSpPr>
        <p:spPr>
          <a:xfrm>
            <a:off x="905256" y="1273302"/>
            <a:ext cx="4411980" cy="4411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7D10F-42C3-1E0F-7EE6-BED4E8E8B317}"/>
              </a:ext>
            </a:extLst>
          </p:cNvPr>
          <p:cNvSpPr/>
          <p:nvPr/>
        </p:nvSpPr>
        <p:spPr>
          <a:xfrm>
            <a:off x="5399532" y="1273302"/>
            <a:ext cx="4411980" cy="4411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70164-2305-2A3E-26EC-42F4019F6D24}"/>
              </a:ext>
            </a:extLst>
          </p:cNvPr>
          <p:cNvSpPr/>
          <p:nvPr/>
        </p:nvSpPr>
        <p:spPr>
          <a:xfrm>
            <a:off x="9893808" y="1266444"/>
            <a:ext cx="2298192" cy="4411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35D1-2D41-0C9D-24AB-08D85925DACB}"/>
              </a:ext>
            </a:extLst>
          </p:cNvPr>
          <p:cNvSpPr/>
          <p:nvPr/>
        </p:nvSpPr>
        <p:spPr>
          <a:xfrm>
            <a:off x="962406" y="1754505"/>
            <a:ext cx="4297680" cy="1892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5D85A4-EA21-6418-E9E5-A534EEBA5836}"/>
              </a:ext>
            </a:extLst>
          </p:cNvPr>
          <p:cNvSpPr/>
          <p:nvPr/>
        </p:nvSpPr>
        <p:spPr>
          <a:xfrm>
            <a:off x="962406" y="3741039"/>
            <a:ext cx="4297680" cy="1892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B0FC7-78B4-FC84-5803-4EDDF18A13E0}"/>
              </a:ext>
            </a:extLst>
          </p:cNvPr>
          <p:cNvSpPr txBox="1"/>
          <p:nvPr/>
        </p:nvSpPr>
        <p:spPr>
          <a:xfrm>
            <a:off x="2586904" y="1329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21101-ABD6-69FB-E51A-6957FAAE6928}"/>
              </a:ext>
            </a:extLst>
          </p:cNvPr>
          <p:cNvSpPr txBox="1"/>
          <p:nvPr/>
        </p:nvSpPr>
        <p:spPr>
          <a:xfrm>
            <a:off x="7163476" y="1329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FB1AB1-3395-6778-C7BA-DF44A3BCB1AE}"/>
              </a:ext>
            </a:extLst>
          </p:cNvPr>
          <p:cNvSpPr/>
          <p:nvPr/>
        </p:nvSpPr>
        <p:spPr>
          <a:xfrm>
            <a:off x="5456682" y="1752255"/>
            <a:ext cx="4297680" cy="1892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44C38-AD00-8FC7-A337-8A1501269838}"/>
              </a:ext>
            </a:extLst>
          </p:cNvPr>
          <p:cNvSpPr/>
          <p:nvPr/>
        </p:nvSpPr>
        <p:spPr>
          <a:xfrm>
            <a:off x="5456682" y="3738789"/>
            <a:ext cx="4297680" cy="1892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EDC16A-BAC8-920E-E45A-3A57D8795272}"/>
              </a:ext>
            </a:extLst>
          </p:cNvPr>
          <p:cNvSpPr/>
          <p:nvPr/>
        </p:nvSpPr>
        <p:spPr>
          <a:xfrm>
            <a:off x="9957816" y="1752255"/>
            <a:ext cx="2234184" cy="1892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30C39D-1F54-F0A6-2137-23571A5B92E7}"/>
              </a:ext>
            </a:extLst>
          </p:cNvPr>
          <p:cNvSpPr/>
          <p:nvPr/>
        </p:nvSpPr>
        <p:spPr>
          <a:xfrm>
            <a:off x="9957816" y="3738789"/>
            <a:ext cx="2234184" cy="1892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35CCD8E-1EC0-17DB-D0C5-04F2AD79E778}"/>
              </a:ext>
            </a:extLst>
          </p:cNvPr>
          <p:cNvSpPr/>
          <p:nvPr/>
        </p:nvSpPr>
        <p:spPr>
          <a:xfrm>
            <a:off x="962406" y="1752255"/>
            <a:ext cx="4297680" cy="18928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476E61-0C46-240B-26AB-F4E1044B50B5}"/>
              </a:ext>
            </a:extLst>
          </p:cNvPr>
          <p:cNvSpPr/>
          <p:nvPr/>
        </p:nvSpPr>
        <p:spPr>
          <a:xfrm>
            <a:off x="962406" y="3738789"/>
            <a:ext cx="4297680" cy="18928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668FE6-754D-12B3-5354-1FD58F6D60F1}"/>
              </a:ext>
            </a:extLst>
          </p:cNvPr>
          <p:cNvSpPr/>
          <p:nvPr/>
        </p:nvSpPr>
        <p:spPr>
          <a:xfrm>
            <a:off x="5456682" y="1768221"/>
            <a:ext cx="4297680" cy="18928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2FFDFCE-DA7B-EC4E-1990-86307BF143BB}"/>
              </a:ext>
            </a:extLst>
          </p:cNvPr>
          <p:cNvSpPr/>
          <p:nvPr/>
        </p:nvSpPr>
        <p:spPr>
          <a:xfrm>
            <a:off x="5456682" y="3738789"/>
            <a:ext cx="4297680" cy="18928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aDDM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DC85C4-96C4-03D5-EA38-7809726FB351}"/>
              </a:ext>
            </a:extLst>
          </p:cNvPr>
          <p:cNvSpPr/>
          <p:nvPr/>
        </p:nvSpPr>
        <p:spPr>
          <a:xfrm>
            <a:off x="9957816" y="1754613"/>
            <a:ext cx="2505456" cy="18928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CAF4662-E432-80FE-6D69-1891C43F3EB5}"/>
              </a:ext>
            </a:extLst>
          </p:cNvPr>
          <p:cNvSpPr/>
          <p:nvPr/>
        </p:nvSpPr>
        <p:spPr>
          <a:xfrm>
            <a:off x="9957816" y="3738789"/>
            <a:ext cx="2505456" cy="18928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94A56-8CEB-9FB3-309D-BD4A70CC5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0312"/>
                <a:ext cx="10515600" cy="653796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94A56-8CEB-9FB3-309D-BD4A70CC5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0312"/>
                <a:ext cx="10515600" cy="6537960"/>
              </a:xfrm>
              <a:blipFill>
                <a:blip r:embed="rId2"/>
                <a:stretch>
                  <a:fillRect b="-47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76348-C257-A09E-CCD5-33F2B6DB2D99}"/>
                  </a:ext>
                </a:extLst>
              </p:cNvPr>
              <p:cNvSpPr txBox="1"/>
              <p:nvPr/>
            </p:nvSpPr>
            <p:spPr>
              <a:xfrm>
                <a:off x="10109640" y="6085439"/>
                <a:ext cx="15373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𝑁𝐷𝑇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76348-C257-A09E-CCD5-33F2B6DB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640" y="6085439"/>
                <a:ext cx="1537344" cy="461665"/>
              </a:xfrm>
              <a:prstGeom prst="rect">
                <a:avLst/>
              </a:prstGeom>
              <a:blipFill>
                <a:blip r:embed="rId3"/>
                <a:stretch>
                  <a:fillRect l="-569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2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A6184E2-6B2F-75A8-7C7C-96246B500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049113"/>
                  </p:ext>
                </p:extLst>
              </p:nvPr>
            </p:nvGraphicFramePr>
            <p:xfrm>
              <a:off x="4307841" y="805421"/>
              <a:ext cx="7434072" cy="51773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3808">
                      <a:extLst>
                        <a:ext uri="{9D8B030D-6E8A-4147-A177-3AD203B41FA5}">
                          <a16:colId xmlns:a16="http://schemas.microsoft.com/office/drawing/2014/main" val="397186515"/>
                        </a:ext>
                      </a:extLst>
                    </a:gridCol>
                    <a:gridCol w="1278696">
                      <a:extLst>
                        <a:ext uri="{9D8B030D-6E8A-4147-A177-3AD203B41FA5}">
                          <a16:colId xmlns:a16="http://schemas.microsoft.com/office/drawing/2014/main" val="1318846751"/>
                        </a:ext>
                      </a:extLst>
                    </a:gridCol>
                    <a:gridCol w="2451568">
                      <a:extLst>
                        <a:ext uri="{9D8B030D-6E8A-4147-A177-3AD203B41FA5}">
                          <a16:colId xmlns:a16="http://schemas.microsoft.com/office/drawing/2014/main" val="4030069231"/>
                        </a:ext>
                      </a:extLst>
                    </a:gridCol>
                  </a:tblGrid>
                  <a:tr h="331612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Range in Grid Search*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4504128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Drift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(0, 0.017)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9774666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Noise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(0, 0.17)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496527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Starting Point Bias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(−0.99, 0.99)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0168250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Value-Dependent Attentional Bias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(−3,6)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6948599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Value-Independent Attentional Bias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(−3,6)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1208707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Rate of Collapsing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(0,0.008)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5263058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Minimum Value in a Context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Study 1:</a:t>
                          </a:r>
                          <a:r>
                            <a:rPr lang="en-US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0,1,−6</m:t>
                                  </m:r>
                                </m:e>
                              </m:d>
                            </m:oMath>
                          </a14:m>
                          <a:endParaRPr lang="en-US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Study 2:</a:t>
                          </a:r>
                          <a:r>
                            <a:rPr lang="en-US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4.5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−5.5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3379273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Range of Values in a Context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𝑟𝑎𝑛𝑔𝑒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Study 1: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10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Study 2: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54335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A6184E2-6B2F-75A8-7C7C-96246B500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049113"/>
                  </p:ext>
                </p:extLst>
              </p:nvPr>
            </p:nvGraphicFramePr>
            <p:xfrm>
              <a:off x="4307841" y="805421"/>
              <a:ext cx="7434072" cy="51773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3808">
                      <a:extLst>
                        <a:ext uri="{9D8B030D-6E8A-4147-A177-3AD203B41FA5}">
                          <a16:colId xmlns:a16="http://schemas.microsoft.com/office/drawing/2014/main" val="397186515"/>
                        </a:ext>
                      </a:extLst>
                    </a:gridCol>
                    <a:gridCol w="1278696">
                      <a:extLst>
                        <a:ext uri="{9D8B030D-6E8A-4147-A177-3AD203B41FA5}">
                          <a16:colId xmlns:a16="http://schemas.microsoft.com/office/drawing/2014/main" val="1318846751"/>
                        </a:ext>
                      </a:extLst>
                    </a:gridCol>
                    <a:gridCol w="2451568">
                      <a:extLst>
                        <a:ext uri="{9D8B030D-6E8A-4147-A177-3AD203B41FA5}">
                          <a16:colId xmlns:a16="http://schemas.microsoft.com/office/drawing/2014/main" val="4030069231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Range in Grid Search*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4504128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Drift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99" t="-67391" r="-193069" b="-7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145" t="-67391" r="-1036" b="-7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9774666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Noise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99" t="-163830" r="-193069" b="-6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145" t="-163830" r="-1036" b="-6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96527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Starting Point Bias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99" t="-269565" r="-193069" b="-5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145" t="-269565" r="-1036" b="-5413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0168250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Value-Dependent Attentional Bias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99" t="-361702" r="-193069" b="-429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145" t="-361702" r="-1036" b="-429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6948599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Value-Independent Attentional Bias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99" t="-471739" r="-193069" b="-3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145" t="-471739" r="-1036" b="-3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1208707"/>
                      </a:ext>
                    </a:extLst>
                  </a:tr>
                  <a:tr h="588574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Rate of Collapsing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99" t="-559574" r="-193069" b="-2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145" t="-559574" r="-1036" b="-2319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526305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Minimum Value in a Context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99" t="-620000" r="-193069" b="-11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145" t="-620000" r="-1036" b="-11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37927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Cambria Math" panose="02040503050406030204" pitchFamily="18" charset="0"/>
                            </a:rPr>
                            <a:t>Range of Values in a Context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99" t="-705882" r="-193069" b="-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145" t="-705882" r="-1036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54335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433C727-4268-F6C4-98F1-29535862DCC6}"/>
              </a:ext>
            </a:extLst>
          </p:cNvPr>
          <p:cNvSpPr txBox="1"/>
          <p:nvPr/>
        </p:nvSpPr>
        <p:spPr>
          <a:xfrm>
            <a:off x="9569908" y="5982785"/>
            <a:ext cx="217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Up to 10 iterations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2034F1F-3FFA-279D-24AD-FC1B751447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60020"/>
                <a:ext cx="4078224" cy="653796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2034F1F-3FFA-279D-24AD-FC1B75144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"/>
                <a:ext cx="4078224" cy="6537960"/>
              </a:xfrm>
              <a:blipFill>
                <a:blip r:embed="rId3"/>
                <a:stretch>
                  <a:fillRect l="-38199" b="-47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AEED87-F8CD-917C-33D1-CAFBACF3BF2A}"/>
                  </a:ext>
                </a:extLst>
              </p:cNvPr>
              <p:cNvSpPr txBox="1"/>
              <p:nvPr/>
            </p:nvSpPr>
            <p:spPr>
              <a:xfrm>
                <a:off x="10993668" y="4233672"/>
                <a:ext cx="1236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3000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=.04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AEED87-F8CD-917C-33D1-CAFBACF3B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668" y="4233672"/>
                <a:ext cx="123694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7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4DB6CD3B-03D0-6BBA-42C3-5BA4C52CA7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4202679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1086">
                      <a:extLst>
                        <a:ext uri="{9D8B030D-6E8A-4147-A177-3AD203B41FA5}">
                          <a16:colId xmlns:a16="http://schemas.microsoft.com/office/drawing/2014/main" val="1899313142"/>
                        </a:ext>
                      </a:extLst>
                    </a:gridCol>
                    <a:gridCol w="1679093">
                      <a:extLst>
                        <a:ext uri="{9D8B030D-6E8A-4147-A177-3AD203B41FA5}">
                          <a16:colId xmlns:a16="http://schemas.microsoft.com/office/drawing/2014/main" val="2421391607"/>
                        </a:ext>
                      </a:extLst>
                    </a:gridCol>
                    <a:gridCol w="1631661">
                      <a:extLst>
                        <a:ext uri="{9D8B030D-6E8A-4147-A177-3AD203B41FA5}">
                          <a16:colId xmlns:a16="http://schemas.microsoft.com/office/drawing/2014/main" val="2193447781"/>
                        </a:ext>
                      </a:extLst>
                    </a:gridCol>
                    <a:gridCol w="3186984">
                      <a:extLst>
                        <a:ext uri="{9D8B030D-6E8A-4147-A177-3AD203B41FA5}">
                          <a16:colId xmlns:a16="http://schemas.microsoft.com/office/drawing/2014/main" val="292566299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254816498"/>
                        </a:ext>
                      </a:extLst>
                    </a:gridCol>
                    <a:gridCol w="2490216">
                      <a:extLst>
                        <a:ext uri="{9D8B030D-6E8A-4147-A177-3AD203B41FA5}">
                          <a16:colId xmlns:a16="http://schemas.microsoft.com/office/drawing/2014/main" val="2594483447"/>
                        </a:ext>
                      </a:extLst>
                    </a:gridCol>
                  </a:tblGrid>
                  <a:tr h="786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(A1) The Role of Attention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(A2) Value Encoding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(A3) Decision Urgency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150044"/>
                      </a:ext>
                    </a:extLst>
                  </a:tr>
                  <a:tr h="4499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41648721"/>
                      </a:ext>
                    </a:extLst>
                  </a:tr>
                  <a:tr h="4499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Unbounded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7683238"/>
                      </a:ext>
                    </a:extLst>
                  </a:tr>
                  <a:tr h="4499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Additive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1834192"/>
                      </a:ext>
                    </a:extLst>
                  </a:tr>
                  <a:tr h="78692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Collapsing Bounds Additive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8770112"/>
                      </a:ext>
                    </a:extLst>
                  </a:tr>
                  <a:tr h="78692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Additive and Multiplicative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2141828"/>
                      </a:ext>
                    </a:extLst>
                  </a:tr>
                  <a:tr h="8105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Divisive Normalized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777768"/>
                      </a:ext>
                    </a:extLst>
                  </a:tr>
                  <a:tr h="4499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Goal-Relevant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66324975"/>
                      </a:ext>
                    </a:extLst>
                  </a:tr>
                  <a:tr h="78692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Collapsing Bounds Goal-Relevant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4166024"/>
                      </a:ext>
                    </a:extLst>
                  </a:tr>
                  <a:tr h="10998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Range Normalized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𝑟𝑎𝑛𝑔𝑒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26748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4DB6CD3B-03D0-6BBA-42C3-5BA4C52CA7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4202679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1086">
                      <a:extLst>
                        <a:ext uri="{9D8B030D-6E8A-4147-A177-3AD203B41FA5}">
                          <a16:colId xmlns:a16="http://schemas.microsoft.com/office/drawing/2014/main" val="1899313142"/>
                        </a:ext>
                      </a:extLst>
                    </a:gridCol>
                    <a:gridCol w="1679093">
                      <a:extLst>
                        <a:ext uri="{9D8B030D-6E8A-4147-A177-3AD203B41FA5}">
                          <a16:colId xmlns:a16="http://schemas.microsoft.com/office/drawing/2014/main" val="2421391607"/>
                        </a:ext>
                      </a:extLst>
                    </a:gridCol>
                    <a:gridCol w="1631661">
                      <a:extLst>
                        <a:ext uri="{9D8B030D-6E8A-4147-A177-3AD203B41FA5}">
                          <a16:colId xmlns:a16="http://schemas.microsoft.com/office/drawing/2014/main" val="2193447781"/>
                        </a:ext>
                      </a:extLst>
                    </a:gridCol>
                    <a:gridCol w="3186984">
                      <a:extLst>
                        <a:ext uri="{9D8B030D-6E8A-4147-A177-3AD203B41FA5}">
                          <a16:colId xmlns:a16="http://schemas.microsoft.com/office/drawing/2014/main" val="292566299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254816498"/>
                        </a:ext>
                      </a:extLst>
                    </a:gridCol>
                    <a:gridCol w="2490216">
                      <a:extLst>
                        <a:ext uri="{9D8B030D-6E8A-4147-A177-3AD203B41FA5}">
                          <a16:colId xmlns:a16="http://schemas.microsoft.com/office/drawing/2014/main" val="2594483447"/>
                        </a:ext>
                      </a:extLst>
                    </a:gridCol>
                  </a:tblGrid>
                  <a:tr h="786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(A1) The Role of Attention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(A2) Value Encoding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(A3) Decision Urgency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150044"/>
                      </a:ext>
                    </a:extLst>
                  </a:tr>
                  <a:tr h="4499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353" t="-180000" r="-483459" b="-12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81" t="-180000" r="-402344" b="-12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8884" t="-180000" r="-105179" b="-12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6923" t="-180000" r="-306154" b="-12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0306" t="-180000" r="-1531" b="-12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1648721"/>
                      </a:ext>
                    </a:extLst>
                  </a:tr>
                  <a:tr h="4499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Unbounded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353" t="-272222" r="-483459" b="-113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81" t="-272222" r="-402344" b="-113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8884" t="-272222" r="-105179" b="-113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6923" t="-272222" r="-306154" b="-113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0306" t="-272222" r="-1531" b="-113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7683238"/>
                      </a:ext>
                    </a:extLst>
                  </a:tr>
                  <a:tr h="4499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Additive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353" t="-382857" r="-483459" b="-10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81" t="-382857" r="-402344" b="-10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8884" t="-382857" r="-105179" b="-10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6923" t="-382857" r="-306154" b="-10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0306" t="-382857" r="-1531" b="-10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1834192"/>
                      </a:ext>
                    </a:extLst>
                  </a:tr>
                  <a:tr h="78692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Collapsing Bounds Additive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353" t="-272581" r="-483459" b="-5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81" t="-272581" r="-402344" b="-5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8884" t="-272581" r="-105179" b="-5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6923" t="-272581" r="-306154" b="-5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0306" t="-272581" r="-1531" b="-5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8770112"/>
                      </a:ext>
                    </a:extLst>
                  </a:tr>
                  <a:tr h="78692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Additive and Multiplicative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353" t="-372581" r="-483459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81" t="-372581" r="-402344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8884" t="-372581" r="-105179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6923" t="-372581" r="-306154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0306" t="-372581" r="-1531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2141828"/>
                      </a:ext>
                    </a:extLst>
                  </a:tr>
                  <a:tr h="8105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Divisive Normalized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353" t="-457813" r="-483459" b="-29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81" t="-457813" r="-402344" b="-29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8884" t="-457813" r="-105179" b="-29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6923" t="-457813" r="-306154" b="-29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0306" t="-457813" r="-1531" b="-290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777768"/>
                      </a:ext>
                    </a:extLst>
                  </a:tr>
                  <a:tr h="4499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Goal-Relevant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353" t="-1020000" r="-483459" b="-4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81" t="-1020000" r="-402344" b="-4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8884" t="-1020000" r="-105179" b="-4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6923" t="-1020000" r="-306154" b="-4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0306" t="-1020000" r="-1531" b="-43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6324975"/>
                      </a:ext>
                    </a:extLst>
                  </a:tr>
                  <a:tr h="78692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Collapsing Bounds Goal-Relevant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353" t="-632258" r="-483459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81" t="-632258" r="-402344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8884" t="-632258" r="-105179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6923" t="-632258" r="-306154" b="-1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0306" t="-632258" r="-1531" b="-143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4166024"/>
                      </a:ext>
                    </a:extLst>
                  </a:tr>
                  <a:tr h="10998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/>
                            <a:t>Range Normalized aDDM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353" t="-521839" r="-48345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81" t="-521839" r="-402344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8884" t="-521839" r="-10517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6923" t="-521839" r="-306154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0306" t="-521839" r="-1531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674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6149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mathematical equations&#10;&#10;Description automatically generated">
            <a:extLst>
              <a:ext uri="{FF2B5EF4-FFF2-40B4-BE49-F238E27FC236}">
                <a16:creationId xmlns:a16="http://schemas.microsoft.com/office/drawing/2014/main" id="{C515A990-EDE7-4228-4E27-EE984084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" y="85382"/>
            <a:ext cx="11876532" cy="66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10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449</Words>
  <Application>Microsoft Macintosh PowerPoint</Application>
  <PresentationFormat>Widescreen</PresentationFormat>
  <Paragraphs>150</Paragraphs>
  <Slides>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RNL Lab Meeting</dc:title>
  <dc:creator>Eum, Brenden</dc:creator>
  <cp:lastModifiedBy>Eum, Brenden</cp:lastModifiedBy>
  <cp:revision>13</cp:revision>
  <dcterms:created xsi:type="dcterms:W3CDTF">2024-02-23T17:02:20Z</dcterms:created>
  <dcterms:modified xsi:type="dcterms:W3CDTF">2024-02-24T00:18:43Z</dcterms:modified>
</cp:coreProperties>
</file>